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315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2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807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39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288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95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56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07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310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64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32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E565F-685D-4C48-820E-3EEB6F2EB28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4CE31-B798-49D0-9163-6B68CF171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1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3640" y="375388"/>
            <a:ext cx="11728360" cy="69355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 CÁO CHƯƠNG TRÌNH KHUNG KẾ HOẠCH GIẢNG DẠY CÁC NGÀNH NGHỀ ĐÀO TẠO 2019_KHOA ĐIỆN – ĐIỆN TỬ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970336"/>
              </p:ext>
            </p:extLst>
          </p:nvPr>
        </p:nvGraphicFramePr>
        <p:xfrm>
          <a:off x="1184856" y="1068944"/>
          <a:ext cx="10148552" cy="5267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079"/>
                <a:gridCol w="3045239"/>
                <a:gridCol w="1642101"/>
                <a:gridCol w="3069548"/>
                <a:gridCol w="1532585"/>
              </a:tblGrid>
              <a:tr h="7003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 ĐÀO TẠO (HỆ CĐ)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 ĐÀO TẠO (HỆ TC)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350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651034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551034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7003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KT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6510303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KT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10579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KT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6520217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KT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10579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 nghệ KT điều khiển và tự động hóa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6510305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KT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7003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6520227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  <a:tr h="7003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6520225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63" marR="6306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367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0687" y="272357"/>
            <a:ext cx="3511640" cy="46173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CAO ĐẲNG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375893" y="980695"/>
            <a:ext cx="10041228" cy="12473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tín</a:t>
            </a:r>
            <a:r>
              <a:rPr lang="en-US" sz="2000" b="1" dirty="0"/>
              <a:t> </a:t>
            </a:r>
            <a:r>
              <a:rPr lang="en-US" sz="2000" b="1" dirty="0" err="1"/>
              <a:t>chỉ</a:t>
            </a:r>
            <a:endParaRPr lang="en-US" sz="2000" dirty="0"/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Cao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2,5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THPT):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l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62 TC;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62 TC;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8TC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375893" y="2073605"/>
            <a:ext cx="10041228" cy="8020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3TC 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83971" y="3061582"/>
            <a:ext cx="10934165" cy="18140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b="1" dirty="0" err="1" smtClean="0"/>
              <a:t>Thêm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mới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và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bỏ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cũ</a:t>
            </a:r>
            <a:endParaRPr lang="en-US" sz="2000" dirty="0"/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 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>
                <a:cs typeface="Times New Roman" panose="02020603050405020304" pitchFamily="18" charset="0"/>
              </a:rPr>
              <a:t>Năng lượng điện tái </a:t>
            </a:r>
            <a:r>
              <a:rPr lang="vi-VN" sz="2000" dirty="0" smtClean="0">
                <a:cs typeface="Times New Roman" panose="02020603050405020304" pitchFamily="18" charset="0"/>
              </a:rPr>
              <a:t>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2TC;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robot 2TC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75893" y="4875603"/>
            <a:ext cx="10934165" cy="130625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>
                <a:cs typeface="Times New Roman" panose="02020603050405020304" pitchFamily="18" charset="0"/>
              </a:rPr>
              <a:t>Năng lượng điện tái </a:t>
            </a:r>
            <a:r>
              <a:rPr lang="vi-VN" sz="2000" dirty="0" smtClean="0">
                <a:cs typeface="Times New Roman" panose="02020603050405020304" pitchFamily="18" charset="0"/>
              </a:rPr>
              <a:t>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0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0687" y="272357"/>
            <a:ext cx="3511640" cy="46173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CAO ĐẲNG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29424" y="877666"/>
            <a:ext cx="10934165" cy="15178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b="1" dirty="0" err="1" smtClean="0"/>
              <a:t>Thêm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mới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và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bỏ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cũ</a:t>
            </a:r>
            <a:endParaRPr lang="en-US" sz="2000" dirty="0"/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điện-điện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tòa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(BMS: Building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Managenent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System)2TC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09729" y="2539041"/>
            <a:ext cx="10934165" cy="14276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CN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</a:t>
            </a:r>
          </a:p>
          <a:p>
            <a:pPr algn="l">
              <a:lnSpc>
                <a:spcPct val="12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>
                <a:cs typeface="Times New Roman" panose="02020603050405020304" pitchFamily="18" charset="0"/>
              </a:rPr>
              <a:t>Năng lượng điện tái </a:t>
            </a:r>
            <a:r>
              <a:rPr lang="vi-VN" sz="2000" dirty="0" smtClean="0">
                <a:cs typeface="Times New Roman" panose="02020603050405020304" pitchFamily="18" charset="0"/>
              </a:rPr>
              <a:t>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2TC;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robot 2TC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257835" y="3845074"/>
            <a:ext cx="10934165" cy="12693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>
                <a:cs typeface="Times New Roman" panose="02020603050405020304" pitchFamily="18" charset="0"/>
              </a:rPr>
              <a:t>Năng lượng điện tái </a:t>
            </a:r>
            <a:r>
              <a:rPr lang="vi-VN" sz="2000" dirty="0" smtClean="0">
                <a:cs typeface="Times New Roman" panose="02020603050405020304" pitchFamily="18" charset="0"/>
              </a:rPr>
              <a:t>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tòa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(BMS: Building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Managenent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System) 2TC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109728" y="5362878"/>
            <a:ext cx="10934165" cy="7545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>
              <a:lnSpc>
                <a:spcPct val="12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95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0686" y="272357"/>
            <a:ext cx="5057105" cy="46173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TRUNG CẤP 3 NĂM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375893" y="980695"/>
            <a:ext cx="10041228" cy="12473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tín</a:t>
            </a:r>
            <a:r>
              <a:rPr lang="en-US" sz="2000" b="1" dirty="0"/>
              <a:t> </a:t>
            </a:r>
            <a:r>
              <a:rPr lang="en-US" sz="2000" b="1" dirty="0" err="1"/>
              <a:t>chỉ</a:t>
            </a:r>
            <a:endParaRPr lang="en-US" sz="2000" dirty="0"/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THCS):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139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74TC;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62 TC; 65TC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46 TC;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19TC)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257835" y="2099256"/>
            <a:ext cx="10934165" cy="18140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b="1" dirty="0" err="1" smtClean="0"/>
              <a:t>Tăng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tín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chỉ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/>
              <a:t> 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thêm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mới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và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bỏ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cũ</a:t>
            </a:r>
            <a:endParaRPr lang="en-US" sz="2000" dirty="0"/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 smtClean="0">
                <a:cs typeface="Times New Roman" panose="02020603050405020304" pitchFamily="18" charset="0"/>
              </a:rPr>
              <a:t>Năng lượng điện tái 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Dung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</a:p>
          <a:p>
            <a:pPr algn="l">
              <a:lnSpc>
                <a:spcPct val="12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75893" y="4875603"/>
            <a:ext cx="10934165" cy="130625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 smtClean="0">
                <a:cs typeface="Times New Roman" panose="02020603050405020304" pitchFamily="18" charset="0"/>
              </a:rPr>
              <a:t>Năng lượng điện tái 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314018"/>
              </p:ext>
            </p:extLst>
          </p:nvPr>
        </p:nvGraphicFramePr>
        <p:xfrm>
          <a:off x="5031346" y="3541801"/>
          <a:ext cx="5357611" cy="12050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1287"/>
                <a:gridCol w="1965958"/>
                <a:gridCol w="750366"/>
              </a:tblGrid>
              <a:tr h="6281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Kỹ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thuật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thuỷ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lực</a:t>
                      </a:r>
                      <a:r>
                        <a:rPr lang="en-US" sz="1800" u="none" strike="noStrike" dirty="0">
                          <a:effectLst/>
                        </a:rPr>
                        <a:t> - </a:t>
                      </a:r>
                      <a:r>
                        <a:rPr lang="en-US" sz="1800" u="none" strike="noStrike" dirty="0" err="1">
                          <a:effectLst/>
                        </a:rPr>
                        <a:t>Khí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nén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2TC</a:t>
                      </a:r>
                      <a:r>
                        <a:rPr lang="en-US" sz="18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800" u="none" strike="noStrike" baseline="0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</a:t>
                      </a:r>
                      <a:endParaRPr lang="en-US" sz="1800" b="0" i="0" u="none" strike="noStrike" dirty="0">
                        <a:solidFill>
                          <a:srgbClr val="97470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84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TT </a:t>
                      </a:r>
                      <a:r>
                        <a:rPr lang="en-US" sz="1800" u="none" strike="noStrike" dirty="0" err="1">
                          <a:effectLst/>
                        </a:rPr>
                        <a:t>Trang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bị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8420">
                <a:tc>
                  <a:txBody>
                    <a:bodyPr/>
                    <a:lstStyle/>
                    <a:p>
                      <a:pPr algn="l" fontAlgn="ctr"/>
                      <a:r>
                        <a:rPr lang="vi-VN" sz="1800" b="0" u="none" strike="noStrike" dirty="0">
                          <a:effectLst/>
                        </a:rPr>
                        <a:t>Kỹ thuật Cơ điện tử</a:t>
                      </a:r>
                      <a:endParaRPr lang="vi-VN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r>
                        <a:rPr lang="en-US" sz="1800" u="none" strike="noStrike" baseline="0" dirty="0" smtClean="0">
                          <a:effectLst/>
                        </a:rPr>
                        <a:t>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4TC</a:t>
                      </a:r>
                      <a:endParaRPr lang="en-US" sz="1800" b="0" i="0" u="none" strike="noStrike" dirty="0">
                        <a:solidFill>
                          <a:srgbClr val="97470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191385"/>
              </p:ext>
            </p:extLst>
          </p:nvPr>
        </p:nvGraphicFramePr>
        <p:xfrm>
          <a:off x="5480136" y="5588666"/>
          <a:ext cx="4217654" cy="11863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06831"/>
                <a:gridCol w="792048"/>
                <a:gridCol w="918775"/>
              </a:tblGrid>
              <a:tr h="3348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Máy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TC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Lập trình PLC</a:t>
                      </a:r>
                      <a:endParaRPr lang="en-US" sz="1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2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TC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TT </a:t>
                      </a:r>
                      <a:r>
                        <a:rPr lang="en-US" sz="1800" u="none" strike="noStrike" dirty="0" err="1">
                          <a:effectLst/>
                        </a:rPr>
                        <a:t>Trang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bị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2TC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19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968060" y="1524242"/>
            <a:ext cx="10934165" cy="15178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b="1" dirty="0" err="1" smtClean="0"/>
              <a:t>Tăng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tín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chỉ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, </a:t>
            </a:r>
            <a:r>
              <a:rPr lang="en-US" sz="2000" b="1" dirty="0" err="1" smtClean="0"/>
              <a:t>thêm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mới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và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bỏ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học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cũ</a:t>
            </a:r>
            <a:endParaRPr lang="en-US" sz="2000" dirty="0" smtClean="0"/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điện-điện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tòa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(BMS: Building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Managenent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System)2TC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KT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     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399501" y="3812876"/>
            <a:ext cx="10934165" cy="18931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CN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vi-VN" sz="2000" dirty="0">
                <a:cs typeface="Times New Roman" panose="02020603050405020304" pitchFamily="18" charset="0"/>
              </a:rPr>
              <a:t>Năng lượng điện tái </a:t>
            </a:r>
            <a:r>
              <a:rPr lang="vi-VN" sz="2000" dirty="0" smtClean="0">
                <a:cs typeface="Times New Roman" panose="02020603050405020304" pitchFamily="18" charset="0"/>
              </a:rPr>
              <a:t>tạo</a:t>
            </a: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96364" y="291675"/>
            <a:ext cx="5057105" cy="4617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TRUNG CẤP 3 NĂM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009332"/>
              </p:ext>
            </p:extLst>
          </p:nvPr>
        </p:nvGraphicFramePr>
        <p:xfrm>
          <a:off x="3116687" y="2670572"/>
          <a:ext cx="4443212" cy="8515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76026"/>
                <a:gridCol w="864438"/>
                <a:gridCol w="1002748"/>
              </a:tblGrid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Máy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3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Lập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trình</a:t>
                      </a:r>
                      <a:r>
                        <a:rPr lang="en-US" sz="1800" u="none" strike="noStrike" dirty="0">
                          <a:effectLst/>
                        </a:rPr>
                        <a:t> PLC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Trang bị điện</a:t>
                      </a:r>
                      <a:endParaRPr lang="en-US" sz="1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157165"/>
              </p:ext>
            </p:extLst>
          </p:nvPr>
        </p:nvGraphicFramePr>
        <p:xfrm>
          <a:off x="3631840" y="5215944"/>
          <a:ext cx="4314424" cy="8515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9145"/>
                <a:gridCol w="826518"/>
                <a:gridCol w="958761"/>
              </a:tblGrid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Máy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 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Lập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trình</a:t>
                      </a:r>
                      <a:r>
                        <a:rPr lang="en-US" sz="1800" u="none" strike="noStrike" dirty="0">
                          <a:effectLst/>
                        </a:rPr>
                        <a:t> PLC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TT Trang bị điện</a:t>
                      </a:r>
                      <a:endParaRPr lang="en-US" sz="1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7572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1442435" y="1671030"/>
            <a:ext cx="10839718" cy="20254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tòa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(BMS: Building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Managenent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System) 2TC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 </a:t>
            </a:r>
          </a:p>
          <a:p>
            <a:pPr algn="l">
              <a:lnSpc>
                <a:spcPct val="120000"/>
              </a:lnSpc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47986" y="3837905"/>
            <a:ext cx="10934165" cy="16836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</a:p>
          <a:p>
            <a:pPr algn="l">
              <a:lnSpc>
                <a:spcPct val="12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2TC </a:t>
            </a:r>
          </a:p>
          <a:p>
            <a:pPr algn="l">
              <a:lnSpc>
                <a:spcPct val="12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+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 </a:t>
            </a:r>
          </a:p>
          <a:p>
            <a:pPr algn="l">
              <a:lnSpc>
                <a:spcPct val="12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96364" y="291675"/>
            <a:ext cx="5057105" cy="4617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TRUNG CẤP 3 NĂM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852489"/>
              </p:ext>
            </p:extLst>
          </p:nvPr>
        </p:nvGraphicFramePr>
        <p:xfrm>
          <a:off x="4443211" y="3140098"/>
          <a:ext cx="4649274" cy="8515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6713"/>
                <a:gridCol w="848408"/>
                <a:gridCol w="984153"/>
              </a:tblGrid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Máy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 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Trang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bị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điện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3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Cung cấp điện</a:t>
                      </a:r>
                      <a:endParaRPr lang="en-US" sz="1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2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51544"/>
              </p:ext>
            </p:extLst>
          </p:nvPr>
        </p:nvGraphicFramePr>
        <p:xfrm>
          <a:off x="4400815" y="4893972"/>
          <a:ext cx="5734858" cy="15979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76238"/>
                <a:gridCol w="2476238"/>
                <a:gridCol w="782382"/>
              </a:tblGrid>
              <a:tr h="4815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Kỹ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thuật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mạng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ngoại</a:t>
                      </a:r>
                      <a:r>
                        <a:rPr lang="en-US" sz="1800" u="none" strike="noStrike" dirty="0">
                          <a:effectLst/>
                        </a:rPr>
                        <a:t> vi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3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 err="1">
                          <a:effectLst/>
                        </a:rPr>
                        <a:t>Hệ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thống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viễn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thông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3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TT. </a:t>
                      </a:r>
                      <a:r>
                        <a:rPr lang="en-US" sz="1800" u="none" strike="noStrike" dirty="0" err="1">
                          <a:effectLst/>
                        </a:rPr>
                        <a:t>Kỹ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thuật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sửa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chữa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thiết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bị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đầu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cuối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băng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 err="1">
                          <a:effectLst/>
                        </a:rPr>
                        <a:t>rộng</a:t>
                      </a:r>
                      <a:r>
                        <a:rPr lang="en-US" sz="1800" u="none" strike="noStrike" dirty="0">
                          <a:effectLst/>
                        </a:rPr>
                        <a:t> ADSL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2 </a:t>
                      </a:r>
                      <a:r>
                        <a:rPr lang="en-US" sz="1800" u="none" strike="noStrike" dirty="0" smtClean="0">
                          <a:effectLst/>
                        </a:rPr>
                        <a:t>TC 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lên</a:t>
                      </a:r>
                      <a:endParaRPr lang="en-US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</a:rPr>
                        <a:t>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347986" y="1014347"/>
            <a:ext cx="6291146" cy="395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74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934</Words>
  <Application>Microsoft Office PowerPoint</Application>
  <PresentationFormat>Widescreen</PresentationFormat>
  <Paragraphs>154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BÁO CÁO CHƯƠNG TRÌNH KHUNG KẾ HOẠCH GIẢNG DẠY CÁC NGÀNH NGHỀ ĐÀO TẠO 2019_KHOA ĐIỆN – ĐIỆN TỬ</vt:lpstr>
      <vt:lpstr>HỆ CAO ĐẲNG</vt:lpstr>
      <vt:lpstr>HỆ CAO ĐẲNG</vt:lpstr>
      <vt:lpstr>HỆ TRUNG CẤP 3 NĂM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BÁO CÁO CHƯƠNG TRÌNH KHUNG KẾ HOẠCH GIẢNG DẠY CÁC NGÀNH NGHỀ ĐÀO TẠO 2019_KHOA ĐIỆN – ĐIỆN TỬ</dc:title>
  <dc:creator>TaMinhCuong</dc:creator>
  <cp:lastModifiedBy>TaMinhCuong</cp:lastModifiedBy>
  <cp:revision>20</cp:revision>
  <dcterms:created xsi:type="dcterms:W3CDTF">2019-04-21T08:55:52Z</dcterms:created>
  <dcterms:modified xsi:type="dcterms:W3CDTF">2019-04-21T15:35:06Z</dcterms:modified>
</cp:coreProperties>
</file>